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0" d="100"/>
          <a:sy n="70" d="100"/>
        </p:scale>
        <p:origin x="600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537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kenashree.com/2017/11/unchahar-rise-and-shine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reanvillepost.com/2020/11/12/the-conspiracy-against-nuclear-energy-how-big-oil-built-the-ecology-movement-to-demonize-nuclear-energy-competiti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637830"/>
            <a:ext cx="4869061" cy="29539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52257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NTPC: Overview and Key Insights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864037" y="4022169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(National Thermal Power Corporation) is India's largest energy conglomerate and one of the largest power generation companies in the world. With a diverse energy portfolio and a strong focus on sustainability, NTPC plays a crucial role in powering India's economic growth.</a:t>
            </a:r>
            <a:endParaRPr lang="en-US" sz="1944" dirty="0"/>
          </a:p>
        </p:txBody>
      </p:sp>
      <p:sp>
        <p:nvSpPr>
          <p:cNvPr id="8" name="Shape 4"/>
          <p:cNvSpPr/>
          <p:nvPr/>
        </p:nvSpPr>
        <p:spPr>
          <a:xfrm>
            <a:off x="864037" y="629352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657" y="6301145"/>
            <a:ext cx="379690" cy="3796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82316" y="6275070"/>
            <a:ext cx="282106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Shreyansh Jain.</a:t>
            </a:r>
            <a:endParaRPr lang="en-US" sz="243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098" y="2427922"/>
            <a:ext cx="5054203" cy="33737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1188363"/>
            <a:ext cx="7804309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Future Outlook and Strategic Priorities</a:t>
            </a:r>
            <a:endParaRPr lang="en-US" sz="3402" dirty="0"/>
          </a:p>
        </p:txBody>
      </p:sp>
      <p:sp>
        <p:nvSpPr>
          <p:cNvPr id="7" name="Shape 3"/>
          <p:cNvSpPr/>
          <p:nvPr/>
        </p:nvSpPr>
        <p:spPr>
          <a:xfrm>
            <a:off x="604837" y="1987629"/>
            <a:ext cx="7934325" cy="5053608"/>
          </a:xfrm>
          <a:prstGeom prst="roundRect">
            <a:avLst>
              <a:gd name="adj" fmla="val 51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12458" y="1995249"/>
            <a:ext cx="7919085" cy="10521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785217" y="2106454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Renewable Energy Expansion</a:t>
            </a:r>
            <a:endParaRPr lang="en-US" sz="1361" dirty="0"/>
          </a:p>
        </p:txBody>
      </p:sp>
      <p:sp>
        <p:nvSpPr>
          <p:cNvPr id="10" name="Text 6"/>
          <p:cNvSpPr/>
          <p:nvPr/>
        </p:nvSpPr>
        <p:spPr>
          <a:xfrm>
            <a:off x="4748570" y="2106454"/>
            <a:ext cx="3610213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aims to significantly increase its renewable energy capacity to support India's sustainability goals.</a:t>
            </a:r>
            <a:endParaRPr lang="en-US" sz="1361" dirty="0"/>
          </a:p>
        </p:txBody>
      </p:sp>
      <p:sp>
        <p:nvSpPr>
          <p:cNvPr id="11" name="Shape 7"/>
          <p:cNvSpPr/>
          <p:nvPr/>
        </p:nvSpPr>
        <p:spPr>
          <a:xfrm>
            <a:off x="612458" y="3047405"/>
            <a:ext cx="7919085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785217" y="3158609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Diversification and Innovation</a:t>
            </a:r>
            <a:endParaRPr lang="en-US" sz="1361" dirty="0"/>
          </a:p>
        </p:txBody>
      </p:sp>
      <p:sp>
        <p:nvSpPr>
          <p:cNvPr id="13" name="Text 9"/>
          <p:cNvSpPr/>
          <p:nvPr/>
        </p:nvSpPr>
        <p:spPr>
          <a:xfrm>
            <a:off x="4748570" y="3158609"/>
            <a:ext cx="3610213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exploring new business opportunities in areas like green hydrogen, energy storage, and carbon capture technologies.</a:t>
            </a:r>
            <a:endParaRPr lang="en-US" sz="1361" dirty="0"/>
          </a:p>
        </p:txBody>
      </p:sp>
      <p:sp>
        <p:nvSpPr>
          <p:cNvPr id="14" name="Shape 10"/>
          <p:cNvSpPr/>
          <p:nvPr/>
        </p:nvSpPr>
        <p:spPr>
          <a:xfrm>
            <a:off x="612458" y="4376142"/>
            <a:ext cx="7919085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785217" y="4487347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Operational Excellence</a:t>
            </a:r>
            <a:endParaRPr lang="en-US" sz="1361" dirty="0"/>
          </a:p>
        </p:txBody>
      </p:sp>
      <p:sp>
        <p:nvSpPr>
          <p:cNvPr id="16" name="Text 12"/>
          <p:cNvSpPr/>
          <p:nvPr/>
        </p:nvSpPr>
        <p:spPr>
          <a:xfrm>
            <a:off x="4748570" y="4487347"/>
            <a:ext cx="3610213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will continue to focus on improving efficiency, reducing emissions, and optimizing costs to maintain its competitive edge.</a:t>
            </a:r>
            <a:endParaRPr lang="en-US" sz="1361" dirty="0"/>
          </a:p>
        </p:txBody>
      </p:sp>
      <p:sp>
        <p:nvSpPr>
          <p:cNvPr id="17" name="Shape 13"/>
          <p:cNvSpPr/>
          <p:nvPr/>
        </p:nvSpPr>
        <p:spPr>
          <a:xfrm>
            <a:off x="612458" y="5704880"/>
            <a:ext cx="7919085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785217" y="5816084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Financial Stability</a:t>
            </a:r>
            <a:endParaRPr lang="en-US" sz="1361" dirty="0"/>
          </a:p>
        </p:txBody>
      </p:sp>
      <p:sp>
        <p:nvSpPr>
          <p:cNvPr id="19" name="Text 15"/>
          <p:cNvSpPr/>
          <p:nvPr/>
        </p:nvSpPr>
        <p:spPr>
          <a:xfrm>
            <a:off x="4748570" y="5816084"/>
            <a:ext cx="3610213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strong financial performance and growth will enable it to fund its ambitious expansion plans and create value for shareholders.</a:t>
            </a:r>
            <a:endParaRPr lang="en-US" sz="136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203013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About NTPC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Established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was established in 1975 as a central public sector undertaking to accelerate power development in India.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Presence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operates across India with a presence in over 25 states, generating power from a mix of fuel sources.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Ownership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majority-owned by the Government of India, with a public shareholding of around 15%.</a:t>
            </a: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EC1D46-C7B4-67DF-EC95-D21E513DC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915400" y="167151"/>
            <a:ext cx="5453743" cy="31848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148" y="1578429"/>
            <a:ext cx="5015984" cy="42083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58535" y="1413867"/>
            <a:ext cx="7613213" cy="5879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30"/>
              </a:lnSpc>
              <a:buNone/>
            </a:pPr>
            <a:r>
              <a:rPr lang="en-US" sz="370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NTPC's Power Generation Capacity</a:t>
            </a:r>
            <a:endParaRPr lang="en-US" sz="3704" dirty="0"/>
          </a:p>
        </p:txBody>
      </p:sp>
      <p:sp>
        <p:nvSpPr>
          <p:cNvPr id="7" name="Shape 3"/>
          <p:cNvSpPr/>
          <p:nvPr/>
        </p:nvSpPr>
        <p:spPr>
          <a:xfrm>
            <a:off x="929283" y="2283976"/>
            <a:ext cx="22860" cy="4531757"/>
          </a:xfrm>
          <a:prstGeom prst="roundRect">
            <a:avLst>
              <a:gd name="adj" fmla="val 123472"/>
            </a:avLst>
          </a:prstGeom>
          <a:solidFill>
            <a:srgbClr val="C6C6D2"/>
          </a:solidFill>
          <a:ln/>
        </p:spPr>
      </p:sp>
      <p:sp>
        <p:nvSpPr>
          <p:cNvPr id="8" name="Shape 4"/>
          <p:cNvSpPr/>
          <p:nvPr/>
        </p:nvSpPr>
        <p:spPr>
          <a:xfrm>
            <a:off x="1129486" y="2695694"/>
            <a:ext cx="658535" cy="22860"/>
          </a:xfrm>
          <a:prstGeom prst="roundRect">
            <a:avLst>
              <a:gd name="adj" fmla="val 123472"/>
            </a:avLst>
          </a:prstGeom>
          <a:solidFill>
            <a:srgbClr val="C6C6D2"/>
          </a:solidFill>
          <a:ln/>
        </p:spPr>
      </p:sp>
      <p:sp>
        <p:nvSpPr>
          <p:cNvPr id="9" name="Shape 5"/>
          <p:cNvSpPr/>
          <p:nvPr/>
        </p:nvSpPr>
        <p:spPr>
          <a:xfrm>
            <a:off x="729079" y="2495550"/>
            <a:ext cx="423267" cy="42326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10" name="Text 6"/>
          <p:cNvSpPr/>
          <p:nvPr/>
        </p:nvSpPr>
        <p:spPr>
          <a:xfrm>
            <a:off x="886599" y="2566035"/>
            <a:ext cx="108109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2"/>
              </a:lnSpc>
              <a:buNone/>
            </a:pPr>
            <a:r>
              <a:rPr lang="en-US" sz="222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222" dirty="0"/>
          </a:p>
        </p:txBody>
      </p:sp>
      <p:sp>
        <p:nvSpPr>
          <p:cNvPr id="11" name="Text 7"/>
          <p:cNvSpPr/>
          <p:nvPr/>
        </p:nvSpPr>
        <p:spPr>
          <a:xfrm>
            <a:off x="1975604" y="2472095"/>
            <a:ext cx="2352080" cy="294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5"/>
              </a:lnSpc>
              <a:buNone/>
            </a:pPr>
            <a:r>
              <a:rPr lang="en-US" sz="185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2021: 66 GW</a:t>
            </a:r>
            <a:endParaRPr lang="en-US" sz="1852" dirty="0"/>
          </a:p>
        </p:txBody>
      </p:sp>
      <p:sp>
        <p:nvSpPr>
          <p:cNvPr id="12" name="Text 8"/>
          <p:cNvSpPr/>
          <p:nvPr/>
        </p:nvSpPr>
        <p:spPr>
          <a:xfrm>
            <a:off x="1975604" y="2879050"/>
            <a:ext cx="6509861" cy="601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1"/>
              </a:lnSpc>
              <a:buNone/>
            </a:pPr>
            <a:r>
              <a:rPr lang="en-US" sz="148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total installed capacity reached 66 GW, making it one of the largest power generation companies in the world.</a:t>
            </a:r>
            <a:endParaRPr lang="en-US" sz="1482" dirty="0"/>
          </a:p>
        </p:txBody>
      </p:sp>
      <p:sp>
        <p:nvSpPr>
          <p:cNvPr id="13" name="Shape 9"/>
          <p:cNvSpPr/>
          <p:nvPr/>
        </p:nvSpPr>
        <p:spPr>
          <a:xfrm>
            <a:off x="1129486" y="4268986"/>
            <a:ext cx="658535" cy="22860"/>
          </a:xfrm>
          <a:prstGeom prst="roundRect">
            <a:avLst>
              <a:gd name="adj" fmla="val 123472"/>
            </a:avLst>
          </a:prstGeom>
          <a:solidFill>
            <a:srgbClr val="C6C6D2"/>
          </a:solidFill>
          <a:ln/>
        </p:spPr>
      </p:sp>
      <p:sp>
        <p:nvSpPr>
          <p:cNvPr id="14" name="Shape 10"/>
          <p:cNvSpPr/>
          <p:nvPr/>
        </p:nvSpPr>
        <p:spPr>
          <a:xfrm>
            <a:off x="729079" y="4068842"/>
            <a:ext cx="423267" cy="42326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15" name="Text 11"/>
          <p:cNvSpPr/>
          <p:nvPr/>
        </p:nvSpPr>
        <p:spPr>
          <a:xfrm>
            <a:off x="866835" y="4139327"/>
            <a:ext cx="14763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2"/>
              </a:lnSpc>
              <a:buNone/>
            </a:pPr>
            <a:r>
              <a:rPr lang="en-US" sz="222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222" dirty="0"/>
          </a:p>
        </p:txBody>
      </p:sp>
      <p:sp>
        <p:nvSpPr>
          <p:cNvPr id="16" name="Text 12"/>
          <p:cNvSpPr/>
          <p:nvPr/>
        </p:nvSpPr>
        <p:spPr>
          <a:xfrm>
            <a:off x="1975604" y="4045387"/>
            <a:ext cx="2352080" cy="294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5"/>
              </a:lnSpc>
              <a:buNone/>
            </a:pPr>
            <a:r>
              <a:rPr lang="en-US" sz="185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2025 Target: 130 GW</a:t>
            </a:r>
            <a:endParaRPr lang="en-US" sz="1852" dirty="0"/>
          </a:p>
        </p:txBody>
      </p:sp>
      <p:sp>
        <p:nvSpPr>
          <p:cNvPr id="17" name="Text 13"/>
          <p:cNvSpPr/>
          <p:nvPr/>
        </p:nvSpPr>
        <p:spPr>
          <a:xfrm>
            <a:off x="1975604" y="4452342"/>
            <a:ext cx="6509861" cy="601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1"/>
              </a:lnSpc>
              <a:buNone/>
            </a:pPr>
            <a:r>
              <a:rPr lang="en-US" sz="148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aims to increase its generation capacity to 130 GW by 2025, with a focus on renewable energy sources.</a:t>
            </a:r>
            <a:endParaRPr lang="en-US" sz="1482" dirty="0"/>
          </a:p>
        </p:txBody>
      </p:sp>
      <p:sp>
        <p:nvSpPr>
          <p:cNvPr id="18" name="Shape 14"/>
          <p:cNvSpPr/>
          <p:nvPr/>
        </p:nvSpPr>
        <p:spPr>
          <a:xfrm>
            <a:off x="1129486" y="5842278"/>
            <a:ext cx="658535" cy="22860"/>
          </a:xfrm>
          <a:prstGeom prst="roundRect">
            <a:avLst>
              <a:gd name="adj" fmla="val 123472"/>
            </a:avLst>
          </a:prstGeom>
          <a:solidFill>
            <a:srgbClr val="C6C6D2"/>
          </a:solidFill>
          <a:ln/>
        </p:spPr>
      </p:sp>
      <p:sp>
        <p:nvSpPr>
          <p:cNvPr id="19" name="Shape 15"/>
          <p:cNvSpPr/>
          <p:nvPr/>
        </p:nvSpPr>
        <p:spPr>
          <a:xfrm>
            <a:off x="729079" y="5642134"/>
            <a:ext cx="423267" cy="42326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20" name="Text 16"/>
          <p:cNvSpPr/>
          <p:nvPr/>
        </p:nvSpPr>
        <p:spPr>
          <a:xfrm>
            <a:off x="871835" y="5712619"/>
            <a:ext cx="13775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2"/>
              </a:lnSpc>
              <a:buNone/>
            </a:pPr>
            <a:r>
              <a:rPr lang="en-US" sz="222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222" dirty="0"/>
          </a:p>
        </p:txBody>
      </p:sp>
      <p:sp>
        <p:nvSpPr>
          <p:cNvPr id="21" name="Text 17"/>
          <p:cNvSpPr/>
          <p:nvPr/>
        </p:nvSpPr>
        <p:spPr>
          <a:xfrm>
            <a:off x="1975604" y="5618678"/>
            <a:ext cx="2352080" cy="294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15"/>
              </a:lnSpc>
              <a:buNone/>
            </a:pPr>
            <a:r>
              <a:rPr lang="en-US" sz="1852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2032 Target: 250 GW</a:t>
            </a:r>
            <a:endParaRPr lang="en-US" sz="1852" dirty="0"/>
          </a:p>
        </p:txBody>
      </p:sp>
      <p:sp>
        <p:nvSpPr>
          <p:cNvPr id="22" name="Text 18"/>
          <p:cNvSpPr/>
          <p:nvPr/>
        </p:nvSpPr>
        <p:spPr>
          <a:xfrm>
            <a:off x="1975604" y="6025634"/>
            <a:ext cx="6509861" cy="601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71"/>
              </a:lnSpc>
              <a:buNone/>
            </a:pPr>
            <a:r>
              <a:rPr lang="en-US" sz="1482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long-term goal is to achieve a total installed capacity of 250 GW by 2032, further strengthening its position in the Indian power sector.</a:t>
            </a:r>
            <a:endParaRPr lang="en-US" sz="1482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4" name="Text 2"/>
          <p:cNvSpPr/>
          <p:nvPr/>
        </p:nvSpPr>
        <p:spPr>
          <a:xfrm>
            <a:off x="864036" y="2569029"/>
            <a:ext cx="8192877" cy="7757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Fuel Mix and Diversification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Thermal Power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primary source of power generation is thermal energy, primarily from coal-based power plants.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Renewable Energy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actively diversifying its energy mix, with a growing focus on renewable sources like solar, wind, and hydropower.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Nuclear Power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also operates a nuclear power plant, contributing to its diversified energy portfolio.</a:t>
            </a:r>
            <a:endParaRPr lang="en-US" sz="1944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A0907C-EBF4-D426-817D-351EFD557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195097" y="69540"/>
            <a:ext cx="5271333" cy="34398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837" y="2183011"/>
            <a:ext cx="5147820" cy="35596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9096" y="1176457"/>
            <a:ext cx="5816918" cy="547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08"/>
              </a:lnSpc>
              <a:buNone/>
            </a:pPr>
            <a:r>
              <a:rPr lang="en-US" sz="3446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Renewable Energy Initiatives</a:t>
            </a:r>
            <a:endParaRPr lang="en-US" sz="3446" dirty="0"/>
          </a:p>
        </p:txBody>
      </p:sp>
      <p:sp>
        <p:nvSpPr>
          <p:cNvPr id="7" name="Shape 3"/>
          <p:cNvSpPr/>
          <p:nvPr/>
        </p:nvSpPr>
        <p:spPr>
          <a:xfrm>
            <a:off x="6099096" y="2183011"/>
            <a:ext cx="393859" cy="393859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8" name="Text 4"/>
          <p:cNvSpPr/>
          <p:nvPr/>
        </p:nvSpPr>
        <p:spPr>
          <a:xfrm>
            <a:off x="6245662" y="2248614"/>
            <a:ext cx="100608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068" dirty="0"/>
          </a:p>
        </p:txBody>
      </p:sp>
      <p:sp>
        <p:nvSpPr>
          <p:cNvPr id="9" name="Text 5"/>
          <p:cNvSpPr/>
          <p:nvPr/>
        </p:nvSpPr>
        <p:spPr>
          <a:xfrm>
            <a:off x="6667976" y="2183011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Solar Power</a:t>
            </a:r>
            <a:endParaRPr lang="en-US" sz="1723" dirty="0"/>
          </a:p>
        </p:txBody>
      </p:sp>
      <p:sp>
        <p:nvSpPr>
          <p:cNvPr id="10" name="Text 6"/>
          <p:cNvSpPr/>
          <p:nvPr/>
        </p:nvSpPr>
        <p:spPr>
          <a:xfrm>
            <a:off x="6667976" y="2561511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has set ambitious targets to increase its solar power generation capacity, aiming to become a leader in renewable energy.</a:t>
            </a:r>
            <a:endParaRPr lang="en-US" sz="1379" dirty="0"/>
          </a:p>
        </p:txBody>
      </p:sp>
      <p:sp>
        <p:nvSpPr>
          <p:cNvPr id="11" name="Shape 7"/>
          <p:cNvSpPr/>
          <p:nvPr/>
        </p:nvSpPr>
        <p:spPr>
          <a:xfrm>
            <a:off x="6099096" y="3493532"/>
            <a:ext cx="393859" cy="393859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12" name="Text 8"/>
          <p:cNvSpPr/>
          <p:nvPr/>
        </p:nvSpPr>
        <p:spPr>
          <a:xfrm>
            <a:off x="6227326" y="3559135"/>
            <a:ext cx="137398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068" dirty="0"/>
          </a:p>
        </p:txBody>
      </p:sp>
      <p:sp>
        <p:nvSpPr>
          <p:cNvPr id="13" name="Text 9"/>
          <p:cNvSpPr/>
          <p:nvPr/>
        </p:nvSpPr>
        <p:spPr>
          <a:xfrm>
            <a:off x="6667976" y="3493532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Wind Power</a:t>
            </a:r>
            <a:endParaRPr lang="en-US" sz="1723" dirty="0"/>
          </a:p>
        </p:txBody>
      </p:sp>
      <p:sp>
        <p:nvSpPr>
          <p:cNvPr id="14" name="Text 10"/>
          <p:cNvSpPr/>
          <p:nvPr/>
        </p:nvSpPr>
        <p:spPr>
          <a:xfrm>
            <a:off x="6667976" y="3872032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also expanding its wind power portfolio, leveraging India's vast wind energy potential.</a:t>
            </a:r>
            <a:endParaRPr lang="en-US" sz="1379" dirty="0"/>
          </a:p>
        </p:txBody>
      </p:sp>
      <p:sp>
        <p:nvSpPr>
          <p:cNvPr id="15" name="Shape 11"/>
          <p:cNvSpPr/>
          <p:nvPr/>
        </p:nvSpPr>
        <p:spPr>
          <a:xfrm>
            <a:off x="6099096" y="4804053"/>
            <a:ext cx="393859" cy="393859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16" name="Text 12"/>
          <p:cNvSpPr/>
          <p:nvPr/>
        </p:nvSpPr>
        <p:spPr>
          <a:xfrm>
            <a:off x="6231850" y="4869656"/>
            <a:ext cx="128230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068" dirty="0"/>
          </a:p>
        </p:txBody>
      </p:sp>
      <p:sp>
        <p:nvSpPr>
          <p:cNvPr id="17" name="Text 13"/>
          <p:cNvSpPr/>
          <p:nvPr/>
        </p:nvSpPr>
        <p:spPr>
          <a:xfrm>
            <a:off x="6667976" y="4804053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Hydropower</a:t>
            </a:r>
            <a:endParaRPr lang="en-US" sz="1723" dirty="0"/>
          </a:p>
        </p:txBody>
      </p:sp>
      <p:sp>
        <p:nvSpPr>
          <p:cNvPr id="18" name="Text 14"/>
          <p:cNvSpPr/>
          <p:nvPr/>
        </p:nvSpPr>
        <p:spPr>
          <a:xfrm>
            <a:off x="6667976" y="5182553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hydropower projects contribute to its diversified renewable energy mix, providing clean and reliable power.</a:t>
            </a:r>
            <a:endParaRPr lang="en-US" sz="1379" dirty="0"/>
          </a:p>
        </p:txBody>
      </p:sp>
      <p:sp>
        <p:nvSpPr>
          <p:cNvPr id="19" name="Shape 15"/>
          <p:cNvSpPr/>
          <p:nvPr/>
        </p:nvSpPr>
        <p:spPr>
          <a:xfrm>
            <a:off x="6099096" y="6114574"/>
            <a:ext cx="393859" cy="393859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</p:sp>
      <p:sp>
        <p:nvSpPr>
          <p:cNvPr id="20" name="Text 16"/>
          <p:cNvSpPr/>
          <p:nvPr/>
        </p:nvSpPr>
        <p:spPr>
          <a:xfrm>
            <a:off x="6226612" y="6180177"/>
            <a:ext cx="138708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4</a:t>
            </a:r>
            <a:endParaRPr lang="en-US" sz="2068" dirty="0"/>
          </a:p>
        </p:txBody>
      </p:sp>
      <p:sp>
        <p:nvSpPr>
          <p:cNvPr id="21" name="Text 17"/>
          <p:cNvSpPr/>
          <p:nvPr/>
        </p:nvSpPr>
        <p:spPr>
          <a:xfrm>
            <a:off x="6667976" y="6114574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Green Hydrogen</a:t>
            </a:r>
            <a:endParaRPr lang="en-US" sz="1723" dirty="0"/>
          </a:p>
        </p:txBody>
      </p:sp>
      <p:sp>
        <p:nvSpPr>
          <p:cNvPr id="22" name="Text 18"/>
          <p:cNvSpPr/>
          <p:nvPr/>
        </p:nvSpPr>
        <p:spPr>
          <a:xfrm>
            <a:off x="6667976" y="6493073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exploring the development of green hydrogen production facilities to further enhance its sustainability efforts.</a:t>
            </a:r>
            <a:endParaRPr lang="en-US" sz="137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79" y="2221468"/>
            <a:ext cx="5054322" cy="37865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64162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Operational Efficiency and Cost Management</a:t>
            </a:r>
            <a:endParaRPr lang="en-US" sz="3402" dirty="0"/>
          </a:p>
        </p:txBody>
      </p:sp>
      <p:sp>
        <p:nvSpPr>
          <p:cNvPr id="7" name="Shape 3"/>
          <p:cNvSpPr/>
          <p:nvPr/>
        </p:nvSpPr>
        <p:spPr>
          <a:xfrm>
            <a:off x="6091238" y="1980962"/>
            <a:ext cx="7934325" cy="1272183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8" name="Text 4"/>
          <p:cNvSpPr/>
          <p:nvPr/>
        </p:nvSpPr>
        <p:spPr>
          <a:xfrm>
            <a:off x="6263997" y="2153722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Plant Availability</a:t>
            </a:r>
            <a:endParaRPr lang="en-US" sz="1701" dirty="0"/>
          </a:p>
        </p:txBody>
      </p:sp>
      <p:sp>
        <p:nvSpPr>
          <p:cNvPr id="9" name="Text 5"/>
          <p:cNvSpPr/>
          <p:nvPr/>
        </p:nvSpPr>
        <p:spPr>
          <a:xfrm>
            <a:off x="6263997" y="2527221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consistently maintains high plant availability, ensuring reliable power supply to its customers.</a:t>
            </a:r>
            <a:endParaRPr lang="en-US" sz="1361" dirty="0"/>
          </a:p>
        </p:txBody>
      </p:sp>
      <p:sp>
        <p:nvSpPr>
          <p:cNvPr id="10" name="Shape 6"/>
          <p:cNvSpPr/>
          <p:nvPr/>
        </p:nvSpPr>
        <p:spPr>
          <a:xfrm>
            <a:off x="6091238" y="3425904"/>
            <a:ext cx="7934325" cy="1272183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11" name="Text 7"/>
          <p:cNvSpPr/>
          <p:nvPr/>
        </p:nvSpPr>
        <p:spPr>
          <a:xfrm>
            <a:off x="6263997" y="359866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Emission Reduction</a:t>
            </a:r>
            <a:endParaRPr lang="en-US" sz="1701" dirty="0"/>
          </a:p>
        </p:txBody>
      </p:sp>
      <p:sp>
        <p:nvSpPr>
          <p:cNvPr id="12" name="Text 8"/>
          <p:cNvSpPr/>
          <p:nvPr/>
        </p:nvSpPr>
        <p:spPr>
          <a:xfrm>
            <a:off x="6263997" y="3972163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has made significant strides in reducing its carbon footprint through various efficiency improvements and emission control measures.</a:t>
            </a:r>
            <a:endParaRPr lang="en-US" sz="1361" dirty="0"/>
          </a:p>
        </p:txBody>
      </p:sp>
      <p:sp>
        <p:nvSpPr>
          <p:cNvPr id="13" name="Shape 9"/>
          <p:cNvSpPr/>
          <p:nvPr/>
        </p:nvSpPr>
        <p:spPr>
          <a:xfrm>
            <a:off x="6091238" y="4870847"/>
            <a:ext cx="7934325" cy="1272183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14" name="Text 10"/>
          <p:cNvSpPr/>
          <p:nvPr/>
        </p:nvSpPr>
        <p:spPr>
          <a:xfrm>
            <a:off x="6263997" y="504360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Cost Optimization</a:t>
            </a:r>
            <a:endParaRPr lang="en-US" sz="1701" dirty="0"/>
          </a:p>
        </p:txBody>
      </p:sp>
      <p:sp>
        <p:nvSpPr>
          <p:cNvPr id="15" name="Text 11"/>
          <p:cNvSpPr/>
          <p:nvPr/>
        </p:nvSpPr>
        <p:spPr>
          <a:xfrm>
            <a:off x="6263997" y="5417106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focus on operational excellence and cost management has enabled it to maintain competitive electricity tariffs.</a:t>
            </a:r>
            <a:endParaRPr lang="en-US" sz="1361" dirty="0"/>
          </a:p>
        </p:txBody>
      </p:sp>
      <p:sp>
        <p:nvSpPr>
          <p:cNvPr id="16" name="Shape 12"/>
          <p:cNvSpPr/>
          <p:nvPr/>
        </p:nvSpPr>
        <p:spPr>
          <a:xfrm>
            <a:off x="6091238" y="6315789"/>
            <a:ext cx="7934325" cy="1272183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17" name="Text 13"/>
          <p:cNvSpPr/>
          <p:nvPr/>
        </p:nvSpPr>
        <p:spPr>
          <a:xfrm>
            <a:off x="6263997" y="648854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Digitalization</a:t>
            </a:r>
            <a:endParaRPr lang="en-US" sz="1701" dirty="0"/>
          </a:p>
        </p:txBody>
      </p:sp>
      <p:sp>
        <p:nvSpPr>
          <p:cNvPr id="18" name="Text 14"/>
          <p:cNvSpPr/>
          <p:nvPr/>
        </p:nvSpPr>
        <p:spPr>
          <a:xfrm>
            <a:off x="6263997" y="6862048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is leveraging digital technologies to enhance its operational efficiency and optimize its resource utilization.</a:t>
            </a:r>
            <a:endParaRPr lang="en-US" sz="136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8745" y="4651159"/>
            <a:ext cx="4873024" cy="31655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7828" y="858798"/>
            <a:ext cx="7708344" cy="12818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47"/>
              </a:lnSpc>
              <a:buNone/>
            </a:pPr>
            <a:r>
              <a:rPr lang="en-US" sz="4038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Financial Performance and Growth</a:t>
            </a:r>
            <a:endParaRPr lang="en-US" sz="4038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28" y="2448282"/>
            <a:ext cx="1025485" cy="16408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50971" y="26533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Revenue Growth</a:t>
            </a:r>
            <a:endParaRPr lang="en-US" sz="2019" dirty="0"/>
          </a:p>
        </p:txBody>
      </p:sp>
      <p:sp>
        <p:nvSpPr>
          <p:cNvPr id="9" name="Text 4"/>
          <p:cNvSpPr/>
          <p:nvPr/>
        </p:nvSpPr>
        <p:spPr>
          <a:xfrm>
            <a:off x="2050971" y="30966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has consistently reported robust revenue growth, reflecting its strong market position and operational efficiency.</a:t>
            </a:r>
            <a:endParaRPr lang="en-US" sz="1615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28" y="4089083"/>
            <a:ext cx="1025485" cy="16408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50971" y="42941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Profitability</a:t>
            </a:r>
            <a:endParaRPr lang="en-US" sz="2019" dirty="0"/>
          </a:p>
        </p:txBody>
      </p:sp>
      <p:sp>
        <p:nvSpPr>
          <p:cNvPr id="12" name="Text 6"/>
          <p:cNvSpPr/>
          <p:nvPr/>
        </p:nvSpPr>
        <p:spPr>
          <a:xfrm>
            <a:off x="2050971" y="47374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maintains a healthy profit margin, driven by its focus on cost optimization and diversified energy mix.</a:t>
            </a:r>
            <a:endParaRPr lang="en-US" sz="1615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828" y="5729883"/>
            <a:ext cx="1025485" cy="16408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50971" y="59349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Dividend Payouts</a:t>
            </a:r>
            <a:endParaRPr lang="en-US" sz="2019" dirty="0"/>
          </a:p>
        </p:txBody>
      </p:sp>
      <p:sp>
        <p:nvSpPr>
          <p:cNvPr id="15" name="Text 8"/>
          <p:cNvSpPr/>
          <p:nvPr/>
        </p:nvSpPr>
        <p:spPr>
          <a:xfrm>
            <a:off x="2050971" y="63782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has a track record of providing consistent dividend payouts to its shareholders, making it an attractive investment option.</a:t>
            </a:r>
            <a:endParaRPr lang="en-US" sz="1615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C40883-8DD0-A912-86A7-A657879A0D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8745" y="477455"/>
            <a:ext cx="4873024" cy="35366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9979" y="1587579"/>
            <a:ext cx="5054441" cy="50544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629603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Regulatory Environment and Policy Landscape</a:t>
            </a:r>
            <a:endParaRPr lang="en-US" sz="340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1968937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837" y="2573655"/>
            <a:ext cx="229528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Regulatory Framework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4837" y="294715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operates within a well-defined regulatory framework, with policies and guidelines set by the central and state governments.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4018717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837" y="462343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Policy Alignment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4837" y="499693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 aligns its strategies with the government's energy policies, focusing on renewable energy targets and sustainability goals.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6068497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837" y="6673215"/>
            <a:ext cx="230886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Incentives and Support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4837" y="704671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government provides various incentives and support measures to promote the growth of the power sector, which benefits NTPC.</a:t>
            </a:r>
            <a:endParaRPr lang="en-US" sz="136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34" y="2442329"/>
            <a:ext cx="5017413" cy="33449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3030" y="965716"/>
            <a:ext cx="4690943" cy="5863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17"/>
              </a:lnSpc>
              <a:buNone/>
            </a:pPr>
            <a:r>
              <a:rPr lang="en-US" sz="369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Challenges and Risks</a:t>
            </a:r>
            <a:endParaRPr lang="en-US" sz="3694" dirty="0"/>
          </a:p>
        </p:txBody>
      </p:sp>
      <p:sp>
        <p:nvSpPr>
          <p:cNvPr id="7" name="Shape 3"/>
          <p:cNvSpPr/>
          <p:nvPr/>
        </p:nvSpPr>
        <p:spPr>
          <a:xfrm>
            <a:off x="6143030" y="2044422"/>
            <a:ext cx="422077" cy="42207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8" name="Text 4"/>
          <p:cNvSpPr/>
          <p:nvPr/>
        </p:nvSpPr>
        <p:spPr>
          <a:xfrm>
            <a:off x="6300073" y="2114669"/>
            <a:ext cx="107871" cy="281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6"/>
              </a:lnSpc>
              <a:buNone/>
            </a:pPr>
            <a:r>
              <a:rPr lang="en-US" sz="2216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216" dirty="0"/>
          </a:p>
        </p:txBody>
      </p:sp>
      <p:sp>
        <p:nvSpPr>
          <p:cNvPr id="9" name="Text 5"/>
          <p:cNvSpPr/>
          <p:nvPr/>
        </p:nvSpPr>
        <p:spPr>
          <a:xfrm>
            <a:off x="6752630" y="2044422"/>
            <a:ext cx="2345412" cy="2931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9"/>
              </a:lnSpc>
              <a:buNone/>
            </a:pPr>
            <a:r>
              <a:rPr lang="en-US" sz="1847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Coal Dependency</a:t>
            </a:r>
            <a:endParaRPr lang="en-US" sz="1847" dirty="0"/>
          </a:p>
        </p:txBody>
      </p:sp>
      <p:sp>
        <p:nvSpPr>
          <p:cNvPr id="10" name="Text 6"/>
          <p:cNvSpPr/>
          <p:nvPr/>
        </p:nvSpPr>
        <p:spPr>
          <a:xfrm>
            <a:off x="6752630" y="2450068"/>
            <a:ext cx="7221141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47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heavy reliance on coal-based power generation exposes it to fuel supply risks and environmental concerns.</a:t>
            </a:r>
            <a:endParaRPr lang="en-US" sz="1477" dirty="0"/>
          </a:p>
        </p:txBody>
      </p:sp>
      <p:sp>
        <p:nvSpPr>
          <p:cNvPr id="11" name="Shape 7"/>
          <p:cNvSpPr/>
          <p:nvPr/>
        </p:nvSpPr>
        <p:spPr>
          <a:xfrm>
            <a:off x="6143030" y="3448883"/>
            <a:ext cx="422077" cy="42207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12" name="Text 8"/>
          <p:cNvSpPr/>
          <p:nvPr/>
        </p:nvSpPr>
        <p:spPr>
          <a:xfrm>
            <a:off x="6280428" y="3519130"/>
            <a:ext cx="147161" cy="281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6"/>
              </a:lnSpc>
              <a:buNone/>
            </a:pPr>
            <a:r>
              <a:rPr lang="en-US" sz="2216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216" dirty="0"/>
          </a:p>
        </p:txBody>
      </p:sp>
      <p:sp>
        <p:nvSpPr>
          <p:cNvPr id="13" name="Text 9"/>
          <p:cNvSpPr/>
          <p:nvPr/>
        </p:nvSpPr>
        <p:spPr>
          <a:xfrm>
            <a:off x="6752630" y="3448883"/>
            <a:ext cx="2509718" cy="2931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9"/>
              </a:lnSpc>
              <a:buNone/>
            </a:pPr>
            <a:r>
              <a:rPr lang="en-US" sz="1847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Regulatory Uncertainty</a:t>
            </a:r>
            <a:endParaRPr lang="en-US" sz="1847" dirty="0"/>
          </a:p>
        </p:txBody>
      </p:sp>
      <p:sp>
        <p:nvSpPr>
          <p:cNvPr id="14" name="Text 10"/>
          <p:cNvSpPr/>
          <p:nvPr/>
        </p:nvSpPr>
        <p:spPr>
          <a:xfrm>
            <a:off x="6752630" y="3854529"/>
            <a:ext cx="7221141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47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Changes in government policies and regulations can impact NTPC's operations and financial performance.</a:t>
            </a:r>
            <a:endParaRPr lang="en-US" sz="1477" dirty="0"/>
          </a:p>
        </p:txBody>
      </p:sp>
      <p:sp>
        <p:nvSpPr>
          <p:cNvPr id="15" name="Shape 11"/>
          <p:cNvSpPr/>
          <p:nvPr/>
        </p:nvSpPr>
        <p:spPr>
          <a:xfrm>
            <a:off x="6143030" y="4853345"/>
            <a:ext cx="422077" cy="42207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16" name="Text 12"/>
          <p:cNvSpPr/>
          <p:nvPr/>
        </p:nvSpPr>
        <p:spPr>
          <a:xfrm>
            <a:off x="6285309" y="4923592"/>
            <a:ext cx="137398" cy="281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6"/>
              </a:lnSpc>
              <a:buNone/>
            </a:pPr>
            <a:r>
              <a:rPr lang="en-US" sz="2216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216" dirty="0"/>
          </a:p>
        </p:txBody>
      </p:sp>
      <p:sp>
        <p:nvSpPr>
          <p:cNvPr id="17" name="Text 13"/>
          <p:cNvSpPr/>
          <p:nvPr/>
        </p:nvSpPr>
        <p:spPr>
          <a:xfrm>
            <a:off x="6752630" y="4853345"/>
            <a:ext cx="2639735" cy="2931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9"/>
              </a:lnSpc>
              <a:buNone/>
            </a:pPr>
            <a:r>
              <a:rPr lang="en-US" sz="1847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Climate Change Impacts</a:t>
            </a:r>
            <a:endParaRPr lang="en-US" sz="1847" dirty="0"/>
          </a:p>
        </p:txBody>
      </p:sp>
      <p:sp>
        <p:nvSpPr>
          <p:cNvPr id="18" name="Text 14"/>
          <p:cNvSpPr/>
          <p:nvPr/>
        </p:nvSpPr>
        <p:spPr>
          <a:xfrm>
            <a:off x="6752630" y="5258991"/>
            <a:ext cx="7221141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47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NTPC's assets and operations are susceptible to the effects of climate change, necessitating adaptation strategies.</a:t>
            </a:r>
            <a:endParaRPr lang="en-US" sz="1477" dirty="0"/>
          </a:p>
        </p:txBody>
      </p:sp>
      <p:sp>
        <p:nvSpPr>
          <p:cNvPr id="19" name="Shape 15"/>
          <p:cNvSpPr/>
          <p:nvPr/>
        </p:nvSpPr>
        <p:spPr>
          <a:xfrm>
            <a:off x="6143030" y="6257806"/>
            <a:ext cx="422077" cy="422077"/>
          </a:xfrm>
          <a:prstGeom prst="roundRect">
            <a:avLst>
              <a:gd name="adj" fmla="val 6669"/>
            </a:avLst>
          </a:prstGeom>
          <a:solidFill>
            <a:srgbClr val="E0E0EC"/>
          </a:solidFill>
          <a:ln/>
        </p:spPr>
      </p:sp>
      <p:sp>
        <p:nvSpPr>
          <p:cNvPr id="20" name="Text 16"/>
          <p:cNvSpPr/>
          <p:nvPr/>
        </p:nvSpPr>
        <p:spPr>
          <a:xfrm>
            <a:off x="6279713" y="6328053"/>
            <a:ext cx="148590" cy="281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6"/>
              </a:lnSpc>
              <a:buNone/>
            </a:pPr>
            <a:r>
              <a:rPr lang="en-US" sz="2216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4</a:t>
            </a:r>
            <a:endParaRPr lang="en-US" sz="2216" dirty="0"/>
          </a:p>
        </p:txBody>
      </p:sp>
      <p:sp>
        <p:nvSpPr>
          <p:cNvPr id="21" name="Text 17"/>
          <p:cNvSpPr/>
          <p:nvPr/>
        </p:nvSpPr>
        <p:spPr>
          <a:xfrm>
            <a:off x="6752630" y="6257806"/>
            <a:ext cx="3274576" cy="2931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9"/>
              </a:lnSpc>
              <a:buNone/>
            </a:pPr>
            <a:r>
              <a:rPr lang="en-US" sz="1847" b="1" dirty="0">
                <a:solidFill>
                  <a:srgbClr val="39393C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Competition from Renewables</a:t>
            </a:r>
            <a:endParaRPr lang="en-US" sz="1847" dirty="0"/>
          </a:p>
        </p:txBody>
      </p:sp>
      <p:sp>
        <p:nvSpPr>
          <p:cNvPr id="22" name="Text 18"/>
          <p:cNvSpPr/>
          <p:nvPr/>
        </p:nvSpPr>
        <p:spPr>
          <a:xfrm>
            <a:off x="6752630" y="6663452"/>
            <a:ext cx="7221141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47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growing competitiveness of renewable energy sources poses a challenge to NTPC's traditional coal-based power business.</a:t>
            </a:r>
            <a:endParaRPr lang="en-US" sz="147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758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Open Sans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shreyansh jain</cp:lastModifiedBy>
  <cp:revision>2</cp:revision>
  <dcterms:created xsi:type="dcterms:W3CDTF">2024-07-31T12:31:27Z</dcterms:created>
  <dcterms:modified xsi:type="dcterms:W3CDTF">2024-07-31T12:50:24Z</dcterms:modified>
</cp:coreProperties>
</file>